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6" r:id="rId2"/>
    <p:sldMasterId id="2147483694" r:id="rId3"/>
    <p:sldMasterId id="2147483681" r:id="rId4"/>
    <p:sldMasterId id="2147483669" r:id="rId5"/>
  </p:sldMasterIdLst>
  <p:notesMasterIdLst>
    <p:notesMasterId r:id="rId13"/>
  </p:notesMasterIdLst>
  <p:handoutMasterIdLst>
    <p:handoutMasterId r:id="rId14"/>
  </p:handoutMasterIdLst>
  <p:sldIdLst>
    <p:sldId id="401" r:id="rId6"/>
    <p:sldId id="399" r:id="rId7"/>
    <p:sldId id="397" r:id="rId8"/>
    <p:sldId id="402" r:id="rId9"/>
    <p:sldId id="392" r:id="rId10"/>
    <p:sldId id="394" r:id="rId11"/>
    <p:sldId id="400" r:id="rId1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3" autoAdjust="0"/>
    <p:restoredTop sz="94581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A15604-1431-4E3A-A63A-3C6456577351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F2EC49-CA9A-4F3A-BCC0-1DB370A86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30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BC97B9-E23E-417D-85EB-A1312CF498A9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3681C1D-0A22-4792-BC8A-242D12CF0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2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E0DF36-F61B-4206-80DF-F7AF3C5C708D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4063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04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56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7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79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1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23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9538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E0DF36-F61B-4206-80DF-F7AF3C5C708D}" type="slidenum">
              <a:rPr lang="en-US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1143000" y="-1143000"/>
            <a:ext cx="6858000" cy="9144000"/>
          </a:xfrm>
          <a:prstGeom prst="rect">
            <a:avLst/>
          </a:prstGeom>
          <a:gradFill flip="none" rotWithShape="1">
            <a:gsLst>
              <a:gs pos="52000">
                <a:schemeClr val="accent4">
                  <a:lumMod val="75000"/>
                </a:schemeClr>
              </a:gs>
              <a:gs pos="9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6" descr="AARPlogo07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091238"/>
            <a:ext cx="2271713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white">
          <a:xfrm>
            <a:off x="2403475" y="6038850"/>
            <a:ext cx="644525" cy="228600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i="1" smtClean="0">
                <a:solidFill>
                  <a:srgbClr val="474B78"/>
                </a:solidFill>
                <a:latin typeface="Cambria" pitchFamily="18" charset="0"/>
              </a:rPr>
              <a:t>TAX-AIDE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315200" cy="2593975"/>
          </a:xfrm>
        </p:spPr>
        <p:txBody>
          <a:bodyPr anchorCtr="0"/>
          <a:lstStyle>
            <a:lvl1pPr>
              <a:defRPr sz="60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6233160" cy="10668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E3696B34-55DC-4869-A518-A3F0223EB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54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515A-02E7-46E8-B4EF-5606281E1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79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F67D-8ACC-4F7B-89BF-2334AE0645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525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01F15-0E8C-4CBA-92FC-614E9C8277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487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751E-070B-4337-8C38-0C0806715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492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61EA-0C4C-4705-949D-016D2132C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87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5347-0E12-4995-971A-BFCB506B8F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780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8430-E3A3-4E69-AB6D-C7AB9878E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863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695B-9217-41E7-A1EF-9CE9B8635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047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5F7D-E0EB-4A5B-AF6E-4E7A23C21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685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DD0B9-3623-4E32-BB2B-507EC8E95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59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41075A92-C226-43B5-B704-B6B361E617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114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83015-8208-4AD1-8271-EBC0B88556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840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0FC7D-2A6A-4811-9254-E1EE23249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0477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4F21-B698-4DF6-9D48-CA965062C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349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69E4-5850-4A5A-AE02-15019931CD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9250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2F98-D3AC-4B6B-ABE0-BEC1C6BFA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620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9772B-6767-4E43-89D1-070925AA4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996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93F4-FC41-4FE8-BF9D-45D1D83EA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33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5A59-25C1-4A96-BA44-608C9F6CD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517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35589-6409-4011-8085-27A096DBF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2116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97183-A2EB-447B-B369-FDA1DA7540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79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35D113B1-D8F2-4AA6-BEE2-1B3564A3B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361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29BF-A2F8-4E30-BFD7-E35979E53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6044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06E8C-00D8-4682-89D4-1F9030B27C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5971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8A7-9B3A-4A15-8732-210BE73FB1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682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2808-487C-4DC5-850A-612A5B6C57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222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69B54-5B97-41CE-8D4A-D37A130A2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8576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0995-C62E-4CE7-8F09-85BAF9B1B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69304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AFA7-E79D-4C94-A224-209BE8D0B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918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F13E-E2BE-433A-B962-08555DB61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1183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6E6A-DD88-454E-80FA-7D8F6DB65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7512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D929-DEF9-499F-A6B8-243D438C2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47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70038"/>
            <a:ext cx="3657600" cy="63976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2091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70038"/>
            <a:ext cx="3657600" cy="639762"/>
          </a:xfrm>
        </p:spPr>
        <p:txBody>
          <a:bodyPr rtlCol="0" anchor="ctr">
            <a:noAutofit/>
          </a:bodyPr>
          <a:lstStyle>
            <a:lvl1pPr>
              <a:defRPr lang="en-US" sz="24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220912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9D1609A4-4719-4D29-9100-F6581F701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7497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0D83-C220-4CAB-9C61-F80F92B6B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599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E7DD-1B2A-4596-B2C0-268EDB3A6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1111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5CB6E-7864-49A0-B7A4-0ECF56EEB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4349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27FC-69C8-49C3-A87A-C120F433E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5440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2A4-ED99-4A07-A63F-0BA233014E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96351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52A02-10D8-4D34-867A-791260CD3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705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83FDE-D5AC-4CFF-B35E-A113C0A27E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7125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3FE40-3273-4704-8802-AB7478ACFE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9873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5BF38-DCF7-43E3-855E-FD1A69C667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5245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A8AC2-79E5-47E9-B47F-17BEE6029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12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391400" cy="10744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39BCA917-98A2-4303-88ED-1AC231CAC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3627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F318-3813-4173-AB92-263A0FE03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6058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E3E07-0AC8-4D95-AA5B-7F225F1E4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319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B3C6-3C66-48EB-A3DA-512F3CE31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3811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6D06-C016-49B9-AC40-7F1C0E8E7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87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20EB7FB7-81C2-4606-8722-36761C4358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80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3931920" cy="4984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39788"/>
            <a:ext cx="3931920" cy="3657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3931920" cy="4984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39148"/>
            <a:ext cx="3931920" cy="3657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2E30FA96-3D15-493D-919B-EC9C7DE452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78769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543800" cy="10744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14400" y="1828800"/>
            <a:ext cx="7620000" cy="1981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914400" y="3962400"/>
            <a:ext cx="7620000" cy="20574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DB4AC9F6-7394-4BE7-9514-C03AC68DD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76729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063D3E-8675-4EC4-B553-4CE80DDE9A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43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68263"/>
            <a:ext cx="7391400" cy="10747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828800"/>
            <a:ext cx="7391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7" name="Rectangle 6"/>
          <p:cNvSpPr/>
          <p:nvPr/>
        </p:nvSpPr>
        <p:spPr>
          <a:xfrm rot="5400000">
            <a:off x="4480718" y="-3337718"/>
            <a:ext cx="182563" cy="9144000"/>
          </a:xfrm>
          <a:prstGeom prst="rect">
            <a:avLst/>
          </a:prstGeom>
          <a:gradFill>
            <a:gsLst>
              <a:gs pos="50000">
                <a:schemeClr val="accent4">
                  <a:lumMod val="75000"/>
                </a:schemeClr>
              </a:gs>
              <a:gs pos="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ltGray">
          <a:xfrm>
            <a:off x="0" y="6478588"/>
            <a:ext cx="9144000" cy="385762"/>
          </a:xfrm>
          <a:prstGeom prst="rect">
            <a:avLst/>
          </a:prstGeom>
          <a:gradFill flip="none" rotWithShape="1">
            <a:gsLst>
              <a:gs pos="50000">
                <a:schemeClr val="accent4">
                  <a:lumMod val="75000"/>
                </a:schemeClr>
              </a:gs>
              <a:gs pos="9000">
                <a:schemeClr val="accent1">
                  <a:tint val="23500"/>
                  <a:satMod val="160000"/>
                  <a:lumMod val="0"/>
                  <a:lumOff val="10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white">
          <a:xfrm>
            <a:off x="1176338" y="6464300"/>
            <a:ext cx="644525" cy="228600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i="1" smtClean="0">
                <a:solidFill>
                  <a:srgbClr val="D9D9D9"/>
                </a:solidFill>
                <a:latin typeface="Cambria" pitchFamily="18" charset="0"/>
              </a:rPr>
              <a:t>TAX-AIDE</a:t>
            </a:r>
          </a:p>
        </p:txBody>
      </p:sp>
      <p:pic>
        <p:nvPicPr>
          <p:cNvPr id="1031" name="Picture 12" descr="AARPlogo07 copy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6496050"/>
            <a:ext cx="11366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2013 NJ State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9639D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3CD929-5666-4B71-B229-74F2951DB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2" r:id="rId1"/>
    <p:sldLayoutId id="2147485063" r:id="rId2"/>
    <p:sldLayoutId id="2147485064" r:id="rId3"/>
    <p:sldLayoutId id="2147485065" r:id="rId4"/>
    <p:sldLayoutId id="2147485066" r:id="rId5"/>
    <p:sldLayoutId id="2147485067" r:id="rId6"/>
    <p:sldLayoutId id="2147485068" r:id="rId7"/>
    <p:sldLayoutId id="2147485069" r:id="rId8"/>
    <p:sldLayoutId id="2147485070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spc="-100">
          <a:solidFill>
            <a:srgbClr val="23263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23263C"/>
          </a:solidFill>
          <a:latin typeface="Cambria" pitchFamily="18" charset="0"/>
        </a:defRPr>
      </a:lvl9pPr>
    </p:titleStyle>
    <p:bodyStyle>
      <a:lvl1pPr marL="342900" indent="-288925" algn="l" rtl="0" eaLnBrk="0" fontAlgn="base" hangingPunct="0">
        <a:spcBef>
          <a:spcPts val="1800"/>
        </a:spcBef>
        <a:spcAft>
          <a:spcPct val="0"/>
        </a:spcAft>
        <a:buClr>
          <a:srgbClr val="B54A10"/>
        </a:buClr>
        <a:buSzPct val="94000"/>
        <a:buFont typeface="Calibri" panose="020F0502020204030204" pitchFamily="34" charset="0"/>
        <a:buChar char="●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93688" algn="l" rtl="0" eaLnBrk="0" fontAlgn="base" hangingPunct="0">
        <a:spcBef>
          <a:spcPts val="1200"/>
        </a:spcBef>
        <a:spcAft>
          <a:spcPct val="0"/>
        </a:spcAft>
        <a:buClr>
          <a:srgbClr val="105766"/>
        </a:buClr>
        <a:buSzPct val="63000"/>
        <a:buFont typeface="Wingdings" panose="05000000000000000000" pitchFamily="2" charset="2"/>
        <a:buChar char="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8763" algn="l" rtl="0" eaLnBrk="0" fontAlgn="base" hangingPunct="0">
        <a:spcBef>
          <a:spcPct val="20000"/>
        </a:spcBef>
        <a:spcAft>
          <a:spcPct val="0"/>
        </a:spcAft>
        <a:buClr>
          <a:srgbClr val="3F1E25"/>
        </a:buClr>
        <a:buSzPct val="70000"/>
        <a:buFont typeface="Wingdings" panose="05000000000000000000" pitchFamily="2" charset="2"/>
        <a:buChar char="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49238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90000"/>
        <a:buFont typeface="Calibri" panose="020F0502020204030204" pitchFamily="34" charset="0"/>
        <a:buChar char="●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74B78"/>
        </a:buClr>
        <a:buFont typeface="Arial" panose="020B0604020202020204" pitchFamily="34" charset="0"/>
        <a:buChar char="•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7B4DFF9-B9F7-48D4-BFF3-CF6F6FCDA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8" r:id="rId1"/>
    <p:sldLayoutId id="2147485019" r:id="rId2"/>
    <p:sldLayoutId id="2147485020" r:id="rId3"/>
    <p:sldLayoutId id="2147485021" r:id="rId4"/>
    <p:sldLayoutId id="2147485022" r:id="rId5"/>
    <p:sldLayoutId id="2147485023" r:id="rId6"/>
    <p:sldLayoutId id="2147485024" r:id="rId7"/>
    <p:sldLayoutId id="2147485025" r:id="rId8"/>
    <p:sldLayoutId id="2147485026" r:id="rId9"/>
    <p:sldLayoutId id="2147485027" r:id="rId10"/>
    <p:sldLayoutId id="214748502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B2D79B9-D26B-4AF6-BEE7-EC05B9C1E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  <p:sldLayoutId id="2147485030" r:id="rId2"/>
    <p:sldLayoutId id="2147485031" r:id="rId3"/>
    <p:sldLayoutId id="2147485032" r:id="rId4"/>
    <p:sldLayoutId id="2147485033" r:id="rId5"/>
    <p:sldLayoutId id="2147485034" r:id="rId6"/>
    <p:sldLayoutId id="2147485035" r:id="rId7"/>
    <p:sldLayoutId id="2147485036" r:id="rId8"/>
    <p:sldLayoutId id="2147485037" r:id="rId9"/>
    <p:sldLayoutId id="2147485038" r:id="rId10"/>
    <p:sldLayoutId id="214748503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91EDA2-FFDE-421A-96E2-034970EAFF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0" r:id="rId1"/>
    <p:sldLayoutId id="2147485041" r:id="rId2"/>
    <p:sldLayoutId id="2147485042" r:id="rId3"/>
    <p:sldLayoutId id="2147485043" r:id="rId4"/>
    <p:sldLayoutId id="2147485044" r:id="rId5"/>
    <p:sldLayoutId id="2147485045" r:id="rId6"/>
    <p:sldLayoutId id="2147485046" r:id="rId7"/>
    <p:sldLayoutId id="2147485047" r:id="rId8"/>
    <p:sldLayoutId id="2147485048" r:id="rId9"/>
    <p:sldLayoutId id="2147485049" r:id="rId10"/>
    <p:sldLayoutId id="214748505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2013 SMT Training - Dallas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97038A-B4B3-4504-8D0F-E74817E1A6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1" r:id="rId1"/>
    <p:sldLayoutId id="2147485052" r:id="rId2"/>
    <p:sldLayoutId id="2147485053" r:id="rId3"/>
    <p:sldLayoutId id="2147485054" r:id="rId4"/>
    <p:sldLayoutId id="2147485055" r:id="rId5"/>
    <p:sldLayoutId id="2147485056" r:id="rId6"/>
    <p:sldLayoutId id="2147485057" r:id="rId7"/>
    <p:sldLayoutId id="2147485058" r:id="rId8"/>
    <p:sldLayoutId id="2147485059" r:id="rId9"/>
    <p:sldLayoutId id="2147485060" r:id="rId10"/>
    <p:sldLayoutId id="21474850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familycar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NJ Medicaid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620000" cy="1066800"/>
          </a:xfrm>
        </p:spPr>
        <p:txBody>
          <a:bodyPr/>
          <a:lstStyle/>
          <a:p>
            <a:r>
              <a:rPr lang="en-US" dirty="0" smtClean="0"/>
              <a:t>What preparers should know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696B34-55DC-4869-A518-A3F0223EB18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460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a typeface="ＭＳ Ｐゴシック" pitchFamily="34" charset="-128"/>
              </a:rPr>
              <a:t>NJ Medicaid is MEC Coverage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006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</a:rPr>
              <a:t>Most Medicaid meets MEC requirement*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2800" dirty="0" smtClean="0"/>
              <a:t>TP should never have both Marketplace health insurance and Medicaid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Medicaid participants, once qualified, should terminate any Marketplace plan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/>
              <a:t>Any retained Marketplace plan will be at full price and any PTC subsidy will be removed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Participants </a:t>
            </a:r>
            <a:r>
              <a:rPr lang="en-US" sz="2400" dirty="0">
                <a:solidFill>
                  <a:srgbClr val="FF0000"/>
                </a:solidFill>
              </a:rPr>
              <a:t>will not have Form 1095A for Medicaid </a:t>
            </a:r>
            <a:r>
              <a:rPr lang="en-US" sz="2400" dirty="0" smtClean="0">
                <a:solidFill>
                  <a:srgbClr val="FF0000"/>
                </a:solidFill>
              </a:rPr>
              <a:t>period</a:t>
            </a:r>
            <a:endParaRPr lang="en-US" altLang="en-US" sz="2000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 marL="53975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1800" dirty="0" smtClean="0">
              <a:ea typeface="MS PGothic" panose="020B0600070205080204" pitchFamily="34" charset="-128"/>
            </a:endParaRPr>
          </a:p>
          <a:p>
            <a:pPr marL="53975" indent="0" eaLnBrk="1" hangingPunct="1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1800" dirty="0" smtClean="0">
                <a:ea typeface="MS PGothic" panose="020B0600070205080204" pitchFamily="34" charset="-128"/>
              </a:rPr>
              <a:t>* Pub 4012 ACA Section: “Medicaid and CHIP programs that provide limited benefits generally don’t qualify as MEC, however, HHS will provide a hardship exception with certain types of limited-benefit Medicaid and CHIP coverage.”</a:t>
            </a:r>
          </a:p>
        </p:txBody>
      </p:sp>
    </p:spTree>
    <p:extLst>
      <p:ext uri="{BB962C8B-B14F-4D97-AF65-F5344CB8AC3E}">
        <p14:creationId xmlns:p14="http://schemas.microsoft.com/office/powerpoint/2010/main" val="24301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263"/>
            <a:ext cx="7620000" cy="1074737"/>
          </a:xfrm>
        </p:spPr>
        <p:txBody>
          <a:bodyPr/>
          <a:lstStyle/>
          <a:p>
            <a:r>
              <a:rPr lang="en-US" dirty="0" smtClean="0"/>
              <a:t>NJ Medicaid Tax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56" y="1371600"/>
            <a:ext cx="8308543" cy="4800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/>
              <a:t>Why no Form 1095A </a:t>
            </a:r>
            <a:r>
              <a:rPr lang="en-US" sz="2800" smtClean="0"/>
              <a:t>for Medicaid in </a:t>
            </a:r>
            <a:r>
              <a:rPr lang="en-US" sz="2800" dirty="0" smtClean="0"/>
              <a:t>TY2014?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Marketplace 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is where one </a:t>
            </a:r>
            <a:r>
              <a:rPr lang="en-US" sz="2200" u="sng" dirty="0" smtClean="0"/>
              <a:t>buys</a:t>
            </a:r>
            <a:r>
              <a:rPr lang="en-US" sz="2200" dirty="0" smtClean="0"/>
              <a:t> personal medical insurance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Insured may be eligible for Premium Tax Credit (1095A)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NJ </a:t>
            </a:r>
            <a:r>
              <a:rPr lang="en-US" sz="2400" dirty="0" err="1" smtClean="0"/>
              <a:t>FamilyCare</a:t>
            </a:r>
            <a:r>
              <a:rPr lang="en-US" sz="2400" dirty="0" smtClean="0"/>
              <a:t> Medicaid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provides for insurance at no cost to qualified individual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therefore not a Marketplace program, therefore no PTC, therefore no 1095A.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For proof of insurance instead </a:t>
            </a:r>
            <a:br>
              <a:rPr lang="en-US" sz="2400" dirty="0" smtClean="0"/>
            </a:br>
            <a:r>
              <a:rPr lang="en-US" sz="2400" dirty="0" smtClean="0"/>
              <a:t>ask for NJ Health Benefits </a:t>
            </a:r>
            <a:br>
              <a:rPr lang="en-US" sz="2400" dirty="0" smtClean="0"/>
            </a:br>
            <a:r>
              <a:rPr lang="en-US" sz="2400" dirty="0" smtClean="0"/>
              <a:t>Identification Card</a:t>
            </a:r>
          </a:p>
          <a:p>
            <a:pPr lvl="1">
              <a:spcBef>
                <a:spcPts val="600"/>
              </a:spcBef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075A92-C226-43B5-B704-B6B361E6173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4" descr="http://njsaip.com/wp-content/uploads/2014/02/medicadeligibilitycardforNJSA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57724"/>
            <a:ext cx="2588057" cy="15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9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263"/>
            <a:ext cx="7620000" cy="1074737"/>
          </a:xfrm>
        </p:spPr>
        <p:txBody>
          <a:bodyPr/>
          <a:lstStyle/>
          <a:p>
            <a:r>
              <a:rPr lang="en-US" dirty="0" smtClean="0"/>
              <a:t>NJ Medicaid Tax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/>
              <a:t>But </a:t>
            </a:r>
            <a:r>
              <a:rPr lang="en-US" sz="2800" dirty="0" smtClean="0"/>
              <a:t>in TY2015 ther</a:t>
            </a:r>
            <a:r>
              <a:rPr lang="en-US" sz="2800" dirty="0" smtClean="0"/>
              <a:t>e will be additional IRS Forms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New </a:t>
            </a:r>
            <a:r>
              <a:rPr lang="en-US" sz="2400" dirty="0" smtClean="0"/>
              <a:t>Form 1095B will be </a:t>
            </a:r>
            <a:r>
              <a:rPr lang="en-US" sz="2400" dirty="0" smtClean="0"/>
              <a:t>issued by health insurers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Will be sent to all Medicaid recipients among others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New Form </a:t>
            </a:r>
            <a:r>
              <a:rPr lang="en-US" sz="2400" dirty="0" smtClean="0"/>
              <a:t>1095C will be </a:t>
            </a:r>
            <a:r>
              <a:rPr lang="en-US" sz="2400" dirty="0" smtClean="0"/>
              <a:t>issued for </a:t>
            </a:r>
            <a:r>
              <a:rPr lang="en-US" sz="2400" dirty="0" smtClean="0"/>
              <a:t>employer-provided coverage</a:t>
            </a:r>
          </a:p>
          <a:p>
            <a:pPr lvl="2">
              <a:spcBef>
                <a:spcPts val="600"/>
              </a:spcBef>
            </a:pPr>
            <a:r>
              <a:rPr lang="en-US" sz="2200" dirty="0" smtClean="0"/>
              <a:t>Will be sent by </a:t>
            </a:r>
            <a:r>
              <a:rPr lang="en-US" sz="2200" dirty="0"/>
              <a:t>large </a:t>
            </a:r>
            <a:r>
              <a:rPr lang="en-US" sz="2200" dirty="0" smtClean="0"/>
              <a:t>(</a:t>
            </a:r>
            <a:r>
              <a:rPr lang="en-US" sz="2200" dirty="0"/>
              <a:t>more than 50 </a:t>
            </a:r>
            <a:r>
              <a:rPr lang="en-US" sz="2200" dirty="0" smtClean="0"/>
              <a:t>FTE employees) employers.</a:t>
            </a:r>
            <a:r>
              <a:rPr lang="en-US" sz="2200" dirty="0"/>
              <a:t>  </a:t>
            </a:r>
            <a:endParaRPr lang="en-US" sz="2200" dirty="0" smtClean="0"/>
          </a:p>
          <a:p>
            <a:pPr lvl="2">
              <a:spcBef>
                <a:spcPts val="600"/>
              </a:spcBef>
            </a:pPr>
            <a:r>
              <a:rPr lang="en-US" sz="2200" dirty="0" smtClean="0"/>
              <a:t>Will </a:t>
            </a:r>
            <a:r>
              <a:rPr lang="en-US" sz="2200" dirty="0"/>
              <a:t>show coverage for people with </a:t>
            </a:r>
            <a:r>
              <a:rPr lang="en-US" sz="2200" dirty="0" smtClean="0"/>
              <a:t>coverage </a:t>
            </a:r>
            <a:r>
              <a:rPr lang="en-US" sz="2200" dirty="0"/>
              <a:t>and </a:t>
            </a:r>
            <a:r>
              <a:rPr lang="en-US" sz="2200" dirty="0" smtClean="0"/>
              <a:t>offered </a:t>
            </a:r>
            <a:r>
              <a:rPr lang="en-US" sz="2200" dirty="0"/>
              <a:t>coverage and </a:t>
            </a:r>
            <a:r>
              <a:rPr lang="en-US" sz="2200" dirty="0" smtClean="0"/>
              <a:t>costs even </a:t>
            </a:r>
            <a:r>
              <a:rPr lang="en-US" sz="2200" dirty="0"/>
              <a:t>if not accepted by </a:t>
            </a:r>
            <a:r>
              <a:rPr lang="en-US" sz="2200" dirty="0" smtClean="0"/>
              <a:t>employee</a:t>
            </a:r>
            <a:r>
              <a:rPr lang="en-US" sz="2200" dirty="0"/>
              <a:t>.</a:t>
            </a:r>
            <a:endParaRPr lang="en-US" sz="2200" dirty="0" smtClean="0"/>
          </a:p>
          <a:p>
            <a:pPr>
              <a:spcBef>
                <a:spcPts val="600"/>
              </a:spcBef>
            </a:pPr>
            <a:r>
              <a:rPr lang="en-US" sz="2800" dirty="0"/>
              <a:t>Form 1095A will continue for Marketplace </a:t>
            </a:r>
            <a:r>
              <a:rPr lang="en-US" sz="2800" dirty="0" smtClean="0"/>
              <a:t>insurance</a:t>
            </a:r>
            <a:endParaRPr lang="en-US" sz="2200" dirty="0" smtClean="0"/>
          </a:p>
          <a:p>
            <a:pPr>
              <a:spcBef>
                <a:spcPts val="600"/>
              </a:spcBef>
            </a:pPr>
            <a:r>
              <a:rPr lang="en-US" sz="2600" dirty="0" smtClean="0"/>
              <a:t>Forms 1095A-B-C an easier </a:t>
            </a:r>
            <a:r>
              <a:rPr lang="en-US" sz="2600" dirty="0"/>
              <a:t>way to tell </a:t>
            </a:r>
            <a:r>
              <a:rPr lang="en-US" sz="2600" dirty="0" smtClean="0"/>
              <a:t>TP’s </a:t>
            </a:r>
            <a:r>
              <a:rPr lang="en-US" sz="2600" dirty="0"/>
              <a:t>type of coverage</a:t>
            </a:r>
          </a:p>
          <a:p>
            <a:pPr>
              <a:spcBef>
                <a:spcPts val="600"/>
              </a:spcBef>
            </a:pPr>
            <a:r>
              <a:rPr lang="en-US" sz="2600" dirty="0" smtClean="0"/>
              <a:t>Not required as proof of coverage to complete tax returns</a:t>
            </a:r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075A92-C226-43B5-B704-B6B361E6173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2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NJ Medicaid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105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NJ Family Care</a:t>
            </a:r>
            <a:endParaRPr lang="en-US" sz="2600" b="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Federal </a:t>
            </a:r>
            <a:r>
              <a:rPr lang="en-US" sz="2400" dirty="0"/>
              <a:t>and state funded health insurance </a:t>
            </a:r>
            <a:r>
              <a:rPr lang="en-US" sz="2400" dirty="0" smtClean="0"/>
              <a:t>program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Provides </a:t>
            </a:r>
            <a:r>
              <a:rPr lang="en-US" sz="2400" dirty="0"/>
              <a:t>qualified </a:t>
            </a:r>
            <a:r>
              <a:rPr lang="en-US" sz="2400" dirty="0" smtClean="0"/>
              <a:t>NJ </a:t>
            </a:r>
            <a:r>
              <a:rPr lang="en-US" sz="2400" dirty="0"/>
              <a:t>residents of any age access to affordable health </a:t>
            </a:r>
            <a:r>
              <a:rPr lang="en-US" sz="2400" dirty="0" smtClean="0"/>
              <a:t>insurance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For </a:t>
            </a:r>
            <a:r>
              <a:rPr lang="en-US" sz="2400" dirty="0"/>
              <a:t>people who do not have </a:t>
            </a:r>
            <a:r>
              <a:rPr lang="en-US" sz="2400" dirty="0" smtClean="0"/>
              <a:t>employer insurance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Children’s </a:t>
            </a:r>
            <a:r>
              <a:rPr lang="en-US" sz="2800" dirty="0"/>
              <a:t>Health Insurance Program (CHIP)</a:t>
            </a:r>
          </a:p>
          <a:p>
            <a:pPr marL="693738" lvl="1" indent="-342900">
              <a:spcBef>
                <a:spcPts val="0"/>
              </a:spcBef>
            </a:pPr>
            <a:r>
              <a:rPr lang="en-US" sz="2400" dirty="0"/>
              <a:t>Provides </a:t>
            </a:r>
            <a:r>
              <a:rPr lang="en-US" sz="2400" dirty="0" smtClean="0"/>
              <a:t>no- </a:t>
            </a:r>
            <a:r>
              <a:rPr lang="en-US" sz="2400" dirty="0"/>
              <a:t>or low-cost health coverage for eligible children in </a:t>
            </a:r>
            <a:r>
              <a:rPr lang="en-US" sz="2400" dirty="0" smtClean="0"/>
              <a:t>NJ</a:t>
            </a:r>
          </a:p>
          <a:p>
            <a:pPr marL="693738" lvl="1" indent="-342900">
              <a:spcBef>
                <a:spcPts val="0"/>
              </a:spcBef>
            </a:pPr>
            <a:r>
              <a:rPr lang="en-US" sz="2400" dirty="0" smtClean="0"/>
              <a:t>Includes routine </a:t>
            </a:r>
            <a:r>
              <a:rPr lang="en-US" sz="2400" dirty="0"/>
              <a:t>check-ups,  immunizations and dental care to keep them </a:t>
            </a:r>
            <a:r>
              <a:rPr lang="en-US" sz="2400" dirty="0" smtClean="0"/>
              <a:t>healthy</a:t>
            </a:r>
          </a:p>
          <a:p>
            <a:pPr marL="693738" lvl="1" indent="-342900">
              <a:spcBef>
                <a:spcPts val="0"/>
              </a:spcBef>
            </a:pPr>
            <a:r>
              <a:rPr lang="en-US" sz="2400" dirty="0" smtClean="0"/>
              <a:t>Can </a:t>
            </a:r>
            <a:r>
              <a:rPr lang="en-US" sz="2400" dirty="0"/>
              <a:t>also get doctor visits, prescription medications and hospital care when they’re sick, and much more.</a:t>
            </a:r>
            <a:r>
              <a:rPr lang="en-US" sz="2400" b="0" dirty="0"/>
              <a:t> </a:t>
            </a:r>
          </a:p>
          <a:p>
            <a:pPr>
              <a:spcBef>
                <a:spcPts val="0"/>
              </a:spcBef>
            </a:pP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SMT Training - Dallas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075A92-C226-43B5-B704-B6B361E6173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6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263"/>
            <a:ext cx="7620000" cy="1074737"/>
          </a:xfrm>
        </p:spPr>
        <p:txBody>
          <a:bodyPr/>
          <a:lstStyle/>
          <a:p>
            <a:r>
              <a:rPr lang="en-US" dirty="0" smtClean="0"/>
              <a:t>NJ Medicaid – NJ </a:t>
            </a:r>
            <a:r>
              <a:rPr lang="en-US" dirty="0" err="1" smtClean="0"/>
              <a:t>FamilyCare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Who is eligible?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Families with dependent children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Children </a:t>
            </a:r>
            <a:r>
              <a:rPr lang="en-US" sz="2200" dirty="0"/>
              <a:t>18 and under</a:t>
            </a:r>
            <a:r>
              <a:rPr lang="en-US" sz="2200" b="0" dirty="0"/>
              <a:t> </a:t>
            </a:r>
            <a:r>
              <a:rPr lang="en-US" sz="2200" dirty="0" smtClean="0"/>
              <a:t>(CHIP coverage) up to 350% FPL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Parents/Caretaker </a:t>
            </a:r>
            <a:r>
              <a:rPr lang="en-US" sz="2200" dirty="0"/>
              <a:t>Relatives </a:t>
            </a:r>
            <a:r>
              <a:rPr lang="en-US" sz="2200" dirty="0" smtClean="0"/>
              <a:t>up to 133% FPL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Pregnant Women up to 200% FPL</a:t>
            </a:r>
            <a:r>
              <a:rPr lang="en-US" sz="2400" b="0" dirty="0"/>
              <a:t> 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Adults </a:t>
            </a:r>
            <a:r>
              <a:rPr lang="en-US" sz="2400" dirty="0"/>
              <a:t>without dependent children </a:t>
            </a:r>
            <a:r>
              <a:rPr lang="en-US" sz="2400" dirty="0" smtClean="0"/>
              <a:t>up to 133% FPL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65 or older, </a:t>
            </a:r>
            <a:r>
              <a:rPr lang="en-US" sz="2400" dirty="0"/>
              <a:t>Blind or Disabled programs or Long Term </a:t>
            </a:r>
            <a:r>
              <a:rPr lang="en-US" sz="2400" dirty="0" smtClean="0"/>
              <a:t>Care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400" dirty="0">
                <a:ea typeface="MS PGothic" panose="020B0600070205080204" pitchFamily="34" charset="-128"/>
              </a:rPr>
              <a:t>Must be NJ resident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400" dirty="0">
                <a:ea typeface="MS PGothic" panose="020B0600070205080204" pitchFamily="34" charset="-128"/>
              </a:rPr>
              <a:t>Must be U.S. Citizen or Qualified Alien</a:t>
            </a:r>
            <a:r>
              <a:rPr lang="en-US" altLang="en-US" sz="2400" dirty="0" smtClean="0">
                <a:ea typeface="MS PGothic" panose="020B0600070205080204" pitchFamily="34" charset="-128"/>
              </a:rPr>
              <a:t>*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400" dirty="0" smtClean="0">
                <a:ea typeface="MS PGothic" panose="020B0600070205080204" pitchFamily="34" charset="-128"/>
              </a:rPr>
              <a:t>Must have very low assets &lt;$4,000 for an individual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marL="346075" lvl="1" indent="0">
              <a:spcBef>
                <a:spcPts val="0"/>
              </a:spcBef>
              <a:buNone/>
            </a:pPr>
            <a:endParaRPr lang="en-US" sz="1200" b="0" dirty="0"/>
          </a:p>
          <a:p>
            <a:pPr marL="53975" indent="0" algn="ctr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Financial eligibility will be determined by the latest federal tax return which, when filed, will be electronically verified.</a:t>
            </a:r>
          </a:p>
          <a:p>
            <a:pPr marL="53975" indent="0">
              <a:spcBef>
                <a:spcPts val="0"/>
              </a:spcBef>
              <a:buNone/>
            </a:pPr>
            <a:r>
              <a:rPr lang="en-US" altLang="en-US" sz="1400" dirty="0" smtClean="0">
                <a:ea typeface="MS PGothic" panose="020B0600070205080204" pitchFamily="34" charset="-128"/>
              </a:rPr>
              <a:t>* </a:t>
            </a:r>
            <a:r>
              <a:rPr lang="en-US" altLang="en-US" sz="1400" dirty="0">
                <a:ea typeface="MS PGothic" panose="020B0600070205080204" pitchFamily="34" charset="-128"/>
              </a:rPr>
              <a:t>Most aliens who arrive after Aug 22, 1996 are barred from Medicaid for 5 years but could be eligible for </a:t>
            </a:r>
            <a:r>
              <a:rPr lang="en-US" altLang="en-US" sz="1400" dirty="0" err="1">
                <a:ea typeface="MS PGothic" panose="020B0600070205080204" pitchFamily="34" charset="-128"/>
              </a:rPr>
              <a:t>FamilyCare</a:t>
            </a:r>
            <a:r>
              <a:rPr lang="en-US" altLang="en-US" sz="1400" dirty="0">
                <a:ea typeface="MS PGothic" panose="020B0600070205080204" pitchFamily="34" charset="-128"/>
              </a:rPr>
              <a:t> or certain programs for pregnant women.</a:t>
            </a:r>
          </a:p>
          <a:p>
            <a:pPr marL="53975" indent="0">
              <a:spcBef>
                <a:spcPts val="0"/>
              </a:spcBef>
              <a:buNone/>
            </a:pP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 SMT Training - Dallas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075A92-C226-43B5-B704-B6B361E6173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a typeface="ＭＳ Ｐゴシック" pitchFamily="34" charset="-128"/>
              </a:rPr>
              <a:t>NJ Medicaid – Where To Get Help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8006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2800" dirty="0" smtClean="0">
                <a:ea typeface="MS PGothic" panose="020B0600070205080204" pitchFamily="34" charset="-128"/>
              </a:rPr>
              <a:t>AARP </a:t>
            </a:r>
            <a:r>
              <a:rPr lang="en-US" altLang="en-US" sz="2800" dirty="0" err="1" smtClean="0">
                <a:ea typeface="MS PGothic" panose="020B0600070205080204" pitchFamily="34" charset="-128"/>
              </a:rPr>
              <a:t>TaxAide</a:t>
            </a:r>
            <a:r>
              <a:rPr lang="en-US" altLang="en-US" sz="2800" dirty="0" smtClean="0">
                <a:ea typeface="MS PGothic" panose="020B0600070205080204" pitchFamily="34" charset="-128"/>
              </a:rPr>
              <a:t> does not provide Medicaid counseling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 dirty="0" smtClean="0">
                <a:ea typeface="MS PGothic" panose="020B0600070205080204" pitchFamily="34" charset="-128"/>
              </a:rPr>
              <a:t>TP should see a Medicaid Counselor for advice 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600" dirty="0" smtClean="0"/>
              <a:t>eligibility requirements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600" dirty="0" smtClean="0"/>
              <a:t>help </a:t>
            </a:r>
            <a:r>
              <a:rPr lang="en-US" sz="2600" dirty="0"/>
              <a:t>in </a:t>
            </a:r>
            <a:r>
              <a:rPr lang="en-US" sz="2600" dirty="0" smtClean="0"/>
              <a:t>enrolling</a:t>
            </a:r>
          </a:p>
          <a:p>
            <a:pPr eaLnBrk="1" hangingPunct="1">
              <a:spcBef>
                <a:spcPts val="600"/>
              </a:spcBef>
            </a:pPr>
            <a:r>
              <a:rPr lang="en-US" sz="2800" dirty="0" smtClean="0"/>
              <a:t>Contacts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2600" dirty="0" smtClean="0"/>
              <a:t>On web site: </a:t>
            </a:r>
            <a:r>
              <a:rPr lang="en-US" sz="2600" dirty="0">
                <a:hlinkClick r:id="rId3"/>
              </a:rPr>
              <a:t>www.njfamilycare.org</a:t>
            </a:r>
            <a:r>
              <a:rPr lang="en-US" sz="2600" dirty="0"/>
              <a:t> </a:t>
            </a:r>
            <a:r>
              <a:rPr lang="en-US" sz="2600" dirty="0" smtClean="0"/>
              <a:t>see menu options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2400" dirty="0" smtClean="0"/>
              <a:t>Who </a:t>
            </a:r>
            <a:r>
              <a:rPr lang="en-US" sz="2400" dirty="0"/>
              <a:t>is eligible</a:t>
            </a:r>
            <a:r>
              <a:rPr lang="en-US" sz="2400" dirty="0" smtClean="0"/>
              <a:t>?</a:t>
            </a:r>
          </a:p>
          <a:p>
            <a:pPr lvl="2" eaLnBrk="1" hangingPunct="1">
              <a:spcBef>
                <a:spcPts val="600"/>
              </a:spcBef>
            </a:pPr>
            <a:r>
              <a:rPr lang="en-US" sz="2400" dirty="0" smtClean="0"/>
              <a:t>Need </a:t>
            </a:r>
            <a:r>
              <a:rPr lang="en-US" sz="2400" dirty="0"/>
              <a:t>help enrolling</a:t>
            </a:r>
            <a:r>
              <a:rPr lang="en-US" sz="2400" dirty="0" smtClean="0"/>
              <a:t>?</a:t>
            </a:r>
            <a:endParaRPr lang="en-US" altLang="en-US" sz="2400" dirty="0">
              <a:ea typeface="MS PGothic" panose="020B0600070205080204" pitchFamily="34" charset="-128"/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sz="2600" dirty="0" smtClean="0"/>
              <a:t>Or phone 800-701-0710</a:t>
            </a:r>
            <a:endParaRPr lang="en-US" altLang="en-US" sz="2600" dirty="0" smtClean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3 NTT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NTTC</Template>
  <TotalTime>7786</TotalTime>
  <Words>358</Words>
  <Application>Microsoft Office PowerPoint</Application>
  <PresentationFormat>On-screen Show (4:3)</PresentationFormat>
  <Paragraphs>73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2013 NTTC</vt:lpstr>
      <vt:lpstr>3_Custom Design</vt:lpstr>
      <vt:lpstr>2_Custom Design</vt:lpstr>
      <vt:lpstr>1_Custom Design</vt:lpstr>
      <vt:lpstr>Custom Design</vt:lpstr>
      <vt:lpstr>NJ Medicaid</vt:lpstr>
      <vt:lpstr>NJ Medicaid is MEC Coverage</vt:lpstr>
      <vt:lpstr>NJ Medicaid Tax Forms</vt:lpstr>
      <vt:lpstr>NJ Medicaid Tax Forms</vt:lpstr>
      <vt:lpstr>What is NJ Medicaid ?</vt:lpstr>
      <vt:lpstr>NJ Medicaid – NJ FamilyCare</vt:lpstr>
      <vt:lpstr>NJ Medicaid – Where To Get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TRS/TCS Meeting</dc:title>
  <dc:creator>Bob</dc:creator>
  <cp:lastModifiedBy>Mike Silverstein</cp:lastModifiedBy>
  <cp:revision>156</cp:revision>
  <cp:lastPrinted>2013-06-08T02:16:26Z</cp:lastPrinted>
  <dcterms:created xsi:type="dcterms:W3CDTF">2013-06-02T23:24:03Z</dcterms:created>
  <dcterms:modified xsi:type="dcterms:W3CDTF">2015-11-25T13:09:37Z</dcterms:modified>
</cp:coreProperties>
</file>